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06" y="108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1.21\&#1050;&#1088;&#1072;&#1089;&#1086;&#1090;&#1072;%202021%20-%2010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1.21\&#1050;&#1088;&#1072;&#1089;&#1086;&#1090;&#1072;%202021%20-%2010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1.21\&#1050;&#1088;&#1072;&#1089;&#1086;&#1090;&#1072;%202021%20-%2010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1.21\&#1050;&#1088;&#1072;&#1089;&#1086;&#1090;&#1072;%202021%20-%2010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1.21\&#1050;&#1088;&#1072;&#1089;&#1086;&#1090;&#1072;%202021%20-%2010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1.21\&#1050;&#1088;&#1072;&#1089;&#1086;&#1090;&#1072;%202021%20-%2010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1.21\&#1050;&#1088;&#1072;&#1089;&#1086;&#1090;&#1072;%202021%20-%2010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21215966754155727"/>
          <c:y val="0.1854043896366393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489107611548554"/>
          <c:y val="0.58732543200399756"/>
          <c:w val="0.56455336832895886"/>
          <c:h val="0.365827664455607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01.11.2021г.</c:v>
                </c:pt>
              </c:strCache>
            </c:strRef>
          </c:cat>
          <c:val>
            <c:numRef>
              <c:f>'Осн параметры'!$B$4:$B$8</c:f>
              <c:numCache>
                <c:formatCode>#\ ##0.0</c:formatCode>
                <c:ptCount val="5"/>
                <c:pt idx="0">
                  <c:v>12.8</c:v>
                </c:pt>
                <c:pt idx="1">
                  <c:v>12.8</c:v>
                </c:pt>
                <c:pt idx="2">
                  <c:v>12.109107679999999</c:v>
                </c:pt>
                <c:pt idx="3">
                  <c:v>24.3</c:v>
                </c:pt>
                <c:pt idx="4">
                  <c:v>25.3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13-4CF2-919F-8A62B412E002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01.11.2021г.</c:v>
                </c:pt>
              </c:strCache>
            </c:strRef>
          </c:cat>
          <c:val>
            <c:numRef>
              <c:f>'Осн параметры'!$C$4:$C$8</c:f>
              <c:numCache>
                <c:formatCode>#\ ##0.0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13-4CF2-919F-8A62B412E002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01.11.2021г.</c:v>
                </c:pt>
              </c:strCache>
            </c:strRef>
          </c:cat>
          <c:val>
            <c:numRef>
              <c:f>'Осн параметры'!$D$4:$D$8</c:f>
              <c:numCache>
                <c:formatCode>#\ ##0.0</c:formatCode>
                <c:ptCount val="5"/>
                <c:pt idx="0">
                  <c:v>9.1999999999999993</c:v>
                </c:pt>
                <c:pt idx="1">
                  <c:v>2.2000000000000002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613-4CF2-919F-8A62B412E0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3088928"/>
        <c:axId val="164133280"/>
      </c:barChart>
      <c:catAx>
        <c:axId val="1630889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4133280"/>
        <c:crosses val="autoZero"/>
        <c:auto val="1"/>
        <c:lblAlgn val="ctr"/>
        <c:lblOffset val="100"/>
        <c:noMultiLvlLbl val="0"/>
      </c:catAx>
      <c:valAx>
        <c:axId val="164133280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163088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8712938660445223"/>
          <c:w val="0.85283070866141741"/>
          <c:h val="0.15029763944566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 МУНИЦИПАЛЬНОГО ОБРАЗОВАНИЯ НОВОКУБАНСКИЙ РАЙОН</a:t>
            </a:r>
          </a:p>
        </c:rich>
      </c:tx>
      <c:layout>
        <c:manualLayout>
          <c:xMode val="edge"/>
          <c:yMode val="edge"/>
          <c:x val="7.9088039926205653E-2"/>
          <c:y val="2.815456783846815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570529012060196"/>
          <c:y val="0.49828486215346235"/>
          <c:w val="0.68879514949456966"/>
          <c:h val="0.452499697024335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параметры'!$B$11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параметры'!$A$12:$A$16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01.11.2021г.</c:v>
                </c:pt>
              </c:strCache>
            </c:strRef>
          </c:cat>
          <c:val>
            <c:numRef>
              <c:f>'Осн параметры'!$B$12:$B$16</c:f>
              <c:numCache>
                <c:formatCode>#\ ##0.0</c:formatCode>
                <c:ptCount val="5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03-4DA3-A505-F9EE1A076709}"/>
            </c:ext>
          </c:extLst>
        </c:ser>
        <c:ser>
          <c:idx val="1"/>
          <c:order val="1"/>
          <c:tx>
            <c:strRef>
              <c:f>'Осн параметры'!$C$11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параметры'!$A$12:$A$16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01.11.2021г.</c:v>
                </c:pt>
              </c:strCache>
            </c:strRef>
          </c:cat>
          <c:val>
            <c:numRef>
              <c:f>'Осн параметры'!$C$12:$C$14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03-4DA3-A505-F9EE1A0767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2942072"/>
        <c:axId val="162953152"/>
      </c:barChart>
      <c:catAx>
        <c:axId val="1629420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2953152"/>
        <c:crosses val="autoZero"/>
        <c:auto val="1"/>
        <c:lblAlgn val="ctr"/>
        <c:lblOffset val="100"/>
        <c:noMultiLvlLbl val="0"/>
      </c:catAx>
      <c:valAx>
        <c:axId val="16295315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62942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5"/>
          <c:y val="0.28565949673525248"/>
          <c:w val="0.83222811199260038"/>
          <c:h val="0.138572940282757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303127874145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9"/>
              <c:layout>
                <c:manualLayout>
                  <c:x val="-1.3634484830345013E-16"/>
                  <c:y val="0.360620164672318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  <c:pt idx="9">
                  <c:v>111.60705233000003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7F-48F1-9217-2B5121290519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0.270278044565765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34484830345013E-16"/>
                  <c:y val="0.19204503393132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3634484830345013E-16"/>
                  <c:y val="0.2430665626059600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7F-48F1-9217-2B51212905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63071576"/>
        <c:axId val="16307196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4.4457181171896051E-2"/>
                  <c:y val="-5.214748408958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442517831418432E-2"/>
                  <c:y val="-3.3163993638512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922519705327759E-2"/>
                  <c:y val="3.4864711261000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0922519705327898E-2"/>
                  <c:y val="6.5477628465781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6500327934132085E-2"/>
                  <c:y val="-5.3572605108366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27F-48F1-9217-2B5121290519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4624427579260507E-2"/>
                  <c:y val="4.0705805848218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8359597343733532E-2"/>
                  <c:y val="6.5477628465781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189095018914773E-2"/>
                  <c:y val="4.5069016995927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27F-48F1-9217-2B512129051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155.67036594650227</c:v>
                </c:pt>
                <c:pt idx="4">
                  <c:v>127.75226933206807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111.52881742387113</c:v>
                </c:pt>
                <c:pt idx="8">
                  <c:v>112.26416018722108</c:v>
                </c:pt>
                <c:pt idx="9">
                  <c:v>119.58232302753929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27F-48F1-9217-2B51212905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072360"/>
        <c:axId val="163072752"/>
      </c:lineChart>
      <c:catAx>
        <c:axId val="163071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3071968"/>
        <c:crosses val="autoZero"/>
        <c:auto val="1"/>
        <c:lblAlgn val="ctr"/>
        <c:lblOffset val="100"/>
        <c:noMultiLvlLbl val="0"/>
      </c:catAx>
      <c:valAx>
        <c:axId val="16307196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63071576"/>
        <c:crosses val="autoZero"/>
        <c:crossBetween val="between"/>
      </c:valAx>
      <c:catAx>
        <c:axId val="163072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3072752"/>
        <c:crosses val="autoZero"/>
        <c:auto val="1"/>
        <c:lblAlgn val="ctr"/>
        <c:lblOffset val="100"/>
        <c:noMultiLvlLbl val="0"/>
      </c:catAx>
      <c:valAx>
        <c:axId val="163072752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6307236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3883955945521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31-441F-A758-05A6D7C7737F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31-441F-A758-05A6D7C773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63073536"/>
        <c:axId val="165280992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31-441F-A758-05A6D7C773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2736468287427394E-2"/>
                  <c:y val="3.4539447936641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931-441F-A758-05A6D7C773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931-441F-A758-05A6D7C7737F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31-441F-A758-05A6D7C773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4636353522578227E-2"/>
                  <c:y val="6.4866768076130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931-441F-A758-05A6D7C773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0877394837923995E-2"/>
                  <c:y val="-6.31819169572703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931-441F-A758-05A6D7C773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9763765926550497E-2"/>
                  <c:y val="3.7909150174362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931-441F-A758-05A6D7C773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918206623571429E-2"/>
                  <c:y val="4.4648554649804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931-441F-A758-05A6D7C773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931-441F-A758-05A6D7C773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281384"/>
        <c:axId val="165281776"/>
      </c:lineChart>
      <c:catAx>
        <c:axId val="16307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5280992"/>
        <c:crosses val="autoZero"/>
        <c:auto val="1"/>
        <c:lblAlgn val="ctr"/>
        <c:lblOffset val="100"/>
        <c:noMultiLvlLbl val="0"/>
      </c:catAx>
      <c:valAx>
        <c:axId val="16528099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63073536"/>
        <c:crosses val="autoZero"/>
        <c:crossBetween val="between"/>
      </c:valAx>
      <c:catAx>
        <c:axId val="165281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281776"/>
        <c:crosses val="autoZero"/>
        <c:auto val="1"/>
        <c:lblAlgn val="ctr"/>
        <c:lblOffset val="100"/>
        <c:noMultiLvlLbl val="0"/>
      </c:catAx>
      <c:valAx>
        <c:axId val="165281776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65281384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99.061896535589852</c:v>
                </c:pt>
                <c:pt idx="1">
                  <c:v>110.92006028177239</c:v>
                </c:pt>
                <c:pt idx="2">
                  <c:v>186.44693281827605</c:v>
                </c:pt>
                <c:pt idx="3">
                  <c:v>111.13713589383138</c:v>
                </c:pt>
                <c:pt idx="4">
                  <c:v>96.546491309635329</c:v>
                </c:pt>
                <c:pt idx="5">
                  <c:v>104.96732846616474</c:v>
                </c:pt>
                <c:pt idx="6">
                  <c:v>90.722323749973683</c:v>
                </c:pt>
                <c:pt idx="7">
                  <c:v>91.326665096578367</c:v>
                </c:pt>
                <c:pt idx="8">
                  <c:v>101.54382544660361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99-4852-AEE4-272CD9CB8E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5282560"/>
        <c:axId val="165282952"/>
      </c:barChart>
      <c:catAx>
        <c:axId val="1652825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5282952"/>
        <c:crosses val="autoZero"/>
        <c:auto val="1"/>
        <c:lblAlgn val="ctr"/>
        <c:lblOffset val="100"/>
        <c:noMultiLvlLbl val="0"/>
      </c:catAx>
      <c:valAx>
        <c:axId val="16528295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65282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</a:t>
            </a:r>
            <a:r>
              <a:rPr lang="ru-RU" sz="16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268785552194924"/>
          <c:y val="0.22479921265026134"/>
          <c:w val="0.36719065586318278"/>
          <c:h val="0.71689707837948136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384.38748587999999</c:v>
                </c:pt>
                <c:pt idx="1">
                  <c:v>104.12132527999999</c:v>
                </c:pt>
                <c:pt idx="2">
                  <c:v>68.657193460000002</c:v>
                </c:pt>
                <c:pt idx="3">
                  <c:v>49.269485119999999</c:v>
                </c:pt>
                <c:pt idx="4">
                  <c:v>34.019991249999997</c:v>
                </c:pt>
                <c:pt idx="5">
                  <c:v>1274.98510293</c:v>
                </c:pt>
                <c:pt idx="6" formatCode="0.0">
                  <c:v>68.407848910000013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01-4321-B41C-8E6049547C9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53646175789272"/>
          <c:y val="0.25971744940817104"/>
          <c:w val="0.36397776586382352"/>
          <c:h val="0.651122434200997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753520725078287E-2"/>
          <c:y val="0.20855471017657062"/>
          <c:w val="0.39831999098785642"/>
          <c:h val="0.7653475672093417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291.17319917999998</c:v>
                </c:pt>
                <c:pt idx="1">
                  <c:v>81.321247279999994</c:v>
                </c:pt>
                <c:pt idx="2">
                  <c:v>31.219311040000001</c:v>
                </c:pt>
                <c:pt idx="3">
                  <c:v>1107.1516256</c:v>
                </c:pt>
                <c:pt idx="4" formatCode="0.0">
                  <c:v>36.83456004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D3-4132-9D12-24B5FD5377F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284275378025196"/>
          <c:y val="0.26896477321181789"/>
          <c:w val="0.39469540614585685"/>
          <c:h val="0.533403886231738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58,6%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8,2 %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1 935,9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80920" cy="54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2021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3944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413320" y="9597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426640" y="358092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84120" y="74523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459684667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10 мес. 2021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2 822,6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1 983,8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1 941,5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1 275,0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2 963,9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1 </a:t>
                      </a:r>
                      <a:r>
                        <a:rPr lang="ru-RU" sz="1100" b="0" strike="noStrike" spc="-1" dirty="0" smtClean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936,0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65,3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3164654245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10 мес. 2021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2 221,9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1 547,6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1 696,2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1 107,2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2 304,3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1 507,9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65,4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794632"/>
              </p:ext>
            </p:extLst>
          </p:nvPr>
        </p:nvGraphicFramePr>
        <p:xfrm>
          <a:off x="-575610" y="5807716"/>
          <a:ext cx="4572000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587513"/>
              </p:ext>
            </p:extLst>
          </p:nvPr>
        </p:nvGraphicFramePr>
        <p:xfrm>
          <a:off x="3395390" y="6307560"/>
          <a:ext cx="3935260" cy="270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847618"/>
              </p:ext>
            </p:extLst>
          </p:nvPr>
        </p:nvGraphicFramePr>
        <p:xfrm>
          <a:off x="26640" y="1076961"/>
          <a:ext cx="6830640" cy="373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94298"/>
              </p:ext>
            </p:extLst>
          </p:nvPr>
        </p:nvGraphicFramePr>
        <p:xfrm>
          <a:off x="26640" y="5243041"/>
          <a:ext cx="6831360" cy="3768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01160" y="67302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2175649475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1 275,0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473682338"/>
              </p:ext>
            </p:extLst>
          </p:nvPr>
        </p:nvGraphicFramePr>
        <p:xfrm>
          <a:off x="5366160" y="7019280"/>
          <a:ext cx="965160" cy="154692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1 107,2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24000" y="4962354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1 983,8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1224000" y="7678221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1 547,7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195526"/>
              </p:ext>
            </p:extLst>
          </p:nvPr>
        </p:nvGraphicFramePr>
        <p:xfrm>
          <a:off x="0" y="681023"/>
          <a:ext cx="6831360" cy="2769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490435"/>
              </p:ext>
            </p:extLst>
          </p:nvPr>
        </p:nvGraphicFramePr>
        <p:xfrm>
          <a:off x="-118800" y="3404160"/>
          <a:ext cx="5931420" cy="3038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248370"/>
              </p:ext>
            </p:extLst>
          </p:nvPr>
        </p:nvGraphicFramePr>
        <p:xfrm>
          <a:off x="-33808" y="6223484"/>
          <a:ext cx="5610208" cy="291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947965427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2021 год, 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октябрь 2021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2 963,9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1 935,9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65,3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271,1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201,4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68,2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68,0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245,6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72,9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29,7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256,1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170,6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66,6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1 643,8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1 134,8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69,0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212,2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158,5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74,7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18,0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51,1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164,8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112,8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68,4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123,2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55,8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45,3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83,3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06155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январь-октябрь 2021 года муниципальные программы Новокубанского района исполнены в сумме 1 780,9 млн. руб., что </a:t>
            </a:r>
            <a:r>
              <a:rPr lang="ru-RU" sz="1300" b="0" strike="noStrike" spc="-1">
                <a:solidFill>
                  <a:srgbClr val="000000"/>
                </a:solidFill>
                <a:latin typeface="Times New Roman"/>
              </a:rPr>
              <a:t>составляет 64,6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201360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– октябрь 2021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6370</TotalTime>
  <Words>651</Words>
  <Application>Microsoft Office PowerPoint</Application>
  <PresentationFormat>Экран (4:3)</PresentationFormat>
  <Paragraphs>278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Microsoft YaHei</vt:lpstr>
      <vt:lpstr>Arial</vt:lpstr>
      <vt:lpstr>Calibri</vt:lpstr>
      <vt:lpstr>DejaVu Sans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689</cp:revision>
  <cp:lastPrinted>2021-06-28T07:36:31Z</cp:lastPrinted>
  <dcterms:modified xsi:type="dcterms:W3CDTF">2021-11-16T09:18:58Z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